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20680363"/>
  <p:notesSz cx="20680363" cy="14630400"/>
  <p:embeddedFontLst>
    <p:embeddedFont>
      <p:font typeface="Fraunces Extra Bold" panose="020B0604020202020204" charset="-18"/>
      <p:regular r:id="rId11"/>
    </p:embeddedFont>
    <p:embeddedFont>
      <p:font typeface="Nobile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29" d="100"/>
          <a:sy n="29" d="100"/>
        </p:scale>
        <p:origin x="252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9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281" cy="20680698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281" cy="20680698"/>
          </a:xfrm>
          <a:prstGeom prst="rect">
            <a:avLst/>
          </a:prstGeom>
          <a:solidFill>
            <a:srgbClr val="000000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281" cy="20680698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281" cy="20680698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281" cy="20680698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281" cy="20680698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281" cy="20680698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281" cy="20680698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281" cy="20680698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281" cy="20680698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281" cy="20680698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281" cy="20680698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281" cy="20680698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281" cy="20680698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281" cy="20680698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281" cy="20680698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5"/>
            <a:ext cx="14630400" cy="2068069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39522" y="738188"/>
            <a:ext cx="12751237" cy="1677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600"/>
              </a:lnSpc>
              <a:buNone/>
            </a:pPr>
            <a:r>
              <a:rPr lang="en-US" sz="525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Oznámení o uzavření Mateřské školy Kamarád během </a:t>
            </a:r>
            <a:r>
              <a:rPr lang="en-US" sz="525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vánočních</a:t>
            </a:r>
            <a:r>
              <a:rPr lang="en-US" sz="525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525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svátků</a:t>
            </a:r>
            <a:endParaRPr lang="cs-CZ" sz="5250" b="1" dirty="0">
              <a:solidFill>
                <a:schemeClr val="accent2">
                  <a:lumMod val="40000"/>
                  <a:lumOff val="60000"/>
                </a:schemeClr>
              </a:solidFill>
              <a:latin typeface="Fraunces Extra Bold" pitchFamily="34" charset="0"/>
              <a:ea typeface="Fraunces Extra Bold" pitchFamily="34" charset="-122"/>
              <a:cs typeface="Fraunces Extra Bold" pitchFamily="34" charset="-120"/>
            </a:endParaRPr>
          </a:p>
          <a:p>
            <a:pPr marL="0" indent="0">
              <a:lnSpc>
                <a:spcPts val="6600"/>
              </a:lnSpc>
              <a:buNone/>
            </a:pPr>
            <a:endParaRPr lang="cs-CZ" sz="5250" b="1" dirty="0">
              <a:solidFill>
                <a:srgbClr val="FFFFFF"/>
              </a:solidFill>
              <a:latin typeface="Fraunces Extra Bold" pitchFamily="34" charset="0"/>
            </a:endParaRPr>
          </a:p>
          <a:p>
            <a:pPr marL="0" indent="0">
              <a:lnSpc>
                <a:spcPts val="6600"/>
              </a:lnSpc>
              <a:buNone/>
            </a:pPr>
            <a:endParaRPr lang="cs-CZ" sz="5250" b="1" dirty="0">
              <a:solidFill>
                <a:srgbClr val="FFFFFF"/>
              </a:solidFill>
              <a:latin typeface="Fraunces Extra Bold" pitchFamily="34" charset="0"/>
            </a:endParaRPr>
          </a:p>
          <a:p>
            <a:pPr marL="0" indent="0">
              <a:lnSpc>
                <a:spcPts val="6600"/>
              </a:lnSpc>
              <a:buNone/>
            </a:pPr>
            <a:endParaRPr lang="cs-CZ" sz="5250" b="1" dirty="0">
              <a:solidFill>
                <a:srgbClr val="FFFFFF"/>
              </a:solidFill>
              <a:latin typeface="Fraunces Extra Bold" pitchFamily="34" charset="0"/>
            </a:endParaRPr>
          </a:p>
          <a:p>
            <a:pPr marL="0" indent="0">
              <a:lnSpc>
                <a:spcPts val="6600"/>
              </a:lnSpc>
              <a:buNone/>
            </a:pPr>
            <a:endParaRPr lang="cs-CZ" sz="5250" b="1" dirty="0">
              <a:solidFill>
                <a:srgbClr val="FFFFFF"/>
              </a:solidFill>
              <a:latin typeface="Fraunces Extra Bold" pitchFamily="34" charset="0"/>
            </a:endParaRPr>
          </a:p>
          <a:p>
            <a:pPr marL="0" indent="0">
              <a:lnSpc>
                <a:spcPts val="6600"/>
              </a:lnSpc>
              <a:buNone/>
            </a:pPr>
            <a:endParaRPr lang="en-US" sz="5250" dirty="0"/>
          </a:p>
        </p:txBody>
      </p:sp>
      <p:sp>
        <p:nvSpPr>
          <p:cNvPr id="5" name="Text 2"/>
          <p:cNvSpPr/>
          <p:nvPr/>
        </p:nvSpPr>
        <p:spPr>
          <a:xfrm>
            <a:off x="939522" y="2818688"/>
            <a:ext cx="12751237" cy="17183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algn="just">
              <a:lnSpc>
                <a:spcPts val="3350"/>
              </a:lnSpc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algn="just">
              <a:lnSpc>
                <a:spcPts val="3350"/>
              </a:lnSpc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algn="just">
              <a:lnSpc>
                <a:spcPts val="3350"/>
              </a:lnSpc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algn="just">
              <a:lnSpc>
                <a:spcPts val="3350"/>
              </a:lnSpc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algn="just">
              <a:lnSpc>
                <a:spcPts val="3350"/>
              </a:lnSpc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algn="just">
              <a:lnSpc>
                <a:spcPts val="3350"/>
              </a:lnSpc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algn="just">
              <a:lnSpc>
                <a:spcPts val="3350"/>
              </a:lnSpc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algn="just">
              <a:lnSpc>
                <a:spcPts val="3350"/>
              </a:lnSpc>
            </a:pPr>
            <a:endParaRPr lang="cs-CZ" sz="3600" b="1" dirty="0">
              <a:solidFill>
                <a:schemeClr val="accent2">
                  <a:lumMod val="20000"/>
                  <a:lumOff val="80000"/>
                </a:schemeClr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algn="just">
              <a:lnSpc>
                <a:spcPts val="3350"/>
              </a:lnSpc>
            </a:pP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Vážení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rodiče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tímto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dokumentem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vás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informujeme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o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důležitém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oznámení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týkajícím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se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provozu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Mateřské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školy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Kamarád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pracoviště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Veverkova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a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Hrubínova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během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nadcházejícího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vánočního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období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Škola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bude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uzavřena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od 23. do 31.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prosince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2024.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Tento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dokument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obsahuje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podrobnosti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o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uzavření</a:t>
            </a: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doporučení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pro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rodiče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a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vánoční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přání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od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vedení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školy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350"/>
              </a:lnSpc>
              <a:buNone/>
            </a:pPr>
            <a:endParaRPr lang="cs-CZ" sz="3600" b="1" dirty="0">
              <a:solidFill>
                <a:schemeClr val="bg1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9522" y="738188"/>
            <a:ext cx="12751237" cy="1677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600"/>
              </a:lnSpc>
              <a:buNone/>
            </a:pPr>
            <a:r>
              <a:rPr lang="en-US" sz="52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Podrobnosti o uzavření mateřské školy</a:t>
            </a:r>
            <a:endParaRPr lang="en-US" sz="5250" dirty="0"/>
          </a:p>
        </p:txBody>
      </p:sp>
      <p:sp>
        <p:nvSpPr>
          <p:cNvPr id="3" name="Shape 1"/>
          <p:cNvSpPr/>
          <p:nvPr/>
        </p:nvSpPr>
        <p:spPr>
          <a:xfrm>
            <a:off x="1326952" y="2952872"/>
            <a:ext cx="30480" cy="6465338"/>
          </a:xfrm>
          <a:prstGeom prst="roundRect">
            <a:avLst>
              <a:gd name="adj" fmla="val 792660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4" name="Shape 2"/>
          <p:cNvSpPr/>
          <p:nvPr/>
        </p:nvSpPr>
        <p:spPr>
          <a:xfrm>
            <a:off x="1613714" y="3541517"/>
            <a:ext cx="939522" cy="30480"/>
          </a:xfrm>
          <a:prstGeom prst="roundRect">
            <a:avLst>
              <a:gd name="adj" fmla="val 792660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5" name="Shape 3"/>
          <p:cNvSpPr/>
          <p:nvPr/>
        </p:nvSpPr>
        <p:spPr>
          <a:xfrm>
            <a:off x="1040190" y="3254814"/>
            <a:ext cx="604004" cy="604005"/>
          </a:xfrm>
          <a:prstGeom prst="roundRect">
            <a:avLst>
              <a:gd name="adj" fmla="val 40000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6" name="Text 4"/>
          <p:cNvSpPr/>
          <p:nvPr/>
        </p:nvSpPr>
        <p:spPr>
          <a:xfrm>
            <a:off x="1241643" y="3355422"/>
            <a:ext cx="200978" cy="402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3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3150" dirty="0"/>
          </a:p>
        </p:txBody>
      </p:sp>
      <p:sp>
        <p:nvSpPr>
          <p:cNvPr id="7" name="Text 5"/>
          <p:cNvSpPr/>
          <p:nvPr/>
        </p:nvSpPr>
        <p:spPr>
          <a:xfrm>
            <a:off x="2818567" y="3221239"/>
            <a:ext cx="3355538" cy="419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Datum uzavření</a:t>
            </a:r>
            <a:endParaRPr lang="en-US" sz="2600" dirty="0"/>
          </a:p>
        </p:txBody>
      </p:sp>
      <p:sp>
        <p:nvSpPr>
          <p:cNvPr id="8" name="Text 6"/>
          <p:cNvSpPr/>
          <p:nvPr/>
        </p:nvSpPr>
        <p:spPr>
          <a:xfrm>
            <a:off x="2818567" y="3801550"/>
            <a:ext cx="10872192" cy="8591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Mateřská škola Kamarád, pracoviště Veverkova a Hrubínova, bude uzavřena od 23. prosince do 31. prosince včetně.</a:t>
            </a:r>
            <a:endParaRPr lang="en-US" sz="2100" dirty="0"/>
          </a:p>
        </p:txBody>
      </p:sp>
      <p:sp>
        <p:nvSpPr>
          <p:cNvPr id="9" name="Shape 7"/>
          <p:cNvSpPr/>
          <p:nvPr/>
        </p:nvSpPr>
        <p:spPr>
          <a:xfrm>
            <a:off x="1613714" y="5786085"/>
            <a:ext cx="939522" cy="30480"/>
          </a:xfrm>
          <a:prstGeom prst="roundRect">
            <a:avLst>
              <a:gd name="adj" fmla="val 792660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0" name="Shape 8"/>
          <p:cNvSpPr/>
          <p:nvPr/>
        </p:nvSpPr>
        <p:spPr>
          <a:xfrm>
            <a:off x="1040190" y="5499383"/>
            <a:ext cx="604004" cy="604005"/>
          </a:xfrm>
          <a:prstGeom prst="roundRect">
            <a:avLst>
              <a:gd name="adj" fmla="val 40000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1" name="Text 9"/>
          <p:cNvSpPr/>
          <p:nvPr/>
        </p:nvSpPr>
        <p:spPr>
          <a:xfrm>
            <a:off x="1210568" y="5599990"/>
            <a:ext cx="263128" cy="402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3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3150" dirty="0"/>
          </a:p>
        </p:txBody>
      </p:sp>
      <p:sp>
        <p:nvSpPr>
          <p:cNvPr id="12" name="Text 10"/>
          <p:cNvSpPr/>
          <p:nvPr/>
        </p:nvSpPr>
        <p:spPr>
          <a:xfrm>
            <a:off x="2818567" y="5465807"/>
            <a:ext cx="3355538" cy="419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Důvod uzavření</a:t>
            </a:r>
            <a:endParaRPr lang="en-US" sz="2600" dirty="0"/>
          </a:p>
        </p:txBody>
      </p:sp>
      <p:sp>
        <p:nvSpPr>
          <p:cNvPr id="13" name="Text 11"/>
          <p:cNvSpPr/>
          <p:nvPr/>
        </p:nvSpPr>
        <p:spPr>
          <a:xfrm>
            <a:off x="2818567" y="6046118"/>
            <a:ext cx="10872192" cy="8591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Uzavření je plánováno v souvislosti s vánočními svátky a koncem roku, což je běžná praxe v mnoha vzdělávacích zařízeních.</a:t>
            </a:r>
            <a:endParaRPr lang="en-US" sz="2100" dirty="0"/>
          </a:p>
        </p:txBody>
      </p:sp>
      <p:sp>
        <p:nvSpPr>
          <p:cNvPr id="14" name="Shape 12"/>
          <p:cNvSpPr/>
          <p:nvPr/>
        </p:nvSpPr>
        <p:spPr>
          <a:xfrm>
            <a:off x="1613714" y="8030654"/>
            <a:ext cx="939522" cy="30480"/>
          </a:xfrm>
          <a:prstGeom prst="roundRect">
            <a:avLst>
              <a:gd name="adj" fmla="val 792660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5" name="Shape 13"/>
          <p:cNvSpPr/>
          <p:nvPr/>
        </p:nvSpPr>
        <p:spPr>
          <a:xfrm>
            <a:off x="1040190" y="7743951"/>
            <a:ext cx="604004" cy="604005"/>
          </a:xfrm>
          <a:prstGeom prst="roundRect">
            <a:avLst>
              <a:gd name="adj" fmla="val 40000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6" name="Text 14"/>
          <p:cNvSpPr/>
          <p:nvPr/>
        </p:nvSpPr>
        <p:spPr>
          <a:xfrm>
            <a:off x="1220569" y="7844559"/>
            <a:ext cx="243245" cy="402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3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3150" dirty="0"/>
          </a:p>
        </p:txBody>
      </p:sp>
      <p:sp>
        <p:nvSpPr>
          <p:cNvPr id="17" name="Text 15"/>
          <p:cNvSpPr/>
          <p:nvPr/>
        </p:nvSpPr>
        <p:spPr>
          <a:xfrm>
            <a:off x="2818567" y="7710375"/>
            <a:ext cx="3355538" cy="419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Obnovení provozu</a:t>
            </a:r>
            <a:endParaRPr lang="en-US" sz="2600" dirty="0"/>
          </a:p>
        </p:txBody>
      </p:sp>
      <p:sp>
        <p:nvSpPr>
          <p:cNvPr id="18" name="Text 16"/>
          <p:cNvSpPr/>
          <p:nvPr/>
        </p:nvSpPr>
        <p:spPr>
          <a:xfrm>
            <a:off x="2818567" y="8290686"/>
            <a:ext cx="10872192" cy="8591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Předpokládáme, že běžný provoz mateřské školy bude obnoven 2. ledna, pokud nebude oznámeno jinak.</a:t>
            </a:r>
            <a:endParaRPr lang="en-US" sz="2100" dirty="0"/>
          </a:p>
        </p:txBody>
      </p:sp>
      <p:sp>
        <p:nvSpPr>
          <p:cNvPr id="19" name="Text 17"/>
          <p:cNvSpPr/>
          <p:nvPr/>
        </p:nvSpPr>
        <p:spPr>
          <a:xfrm>
            <a:off x="939522" y="9720152"/>
            <a:ext cx="12751237" cy="429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Toto uzavření se týká všech aktivit a služeb poskytovaných mateřskou školou, včetně stravování.</a:t>
            </a:r>
            <a:endParaRPr lang="en-US" sz="2100" dirty="0"/>
          </a:p>
        </p:txBody>
      </p:sp>
      <p:sp>
        <p:nvSpPr>
          <p:cNvPr id="20" name="Text 18"/>
          <p:cNvSpPr/>
          <p:nvPr/>
        </p:nvSpPr>
        <p:spPr>
          <a:xfrm>
            <a:off x="939522" y="10451673"/>
            <a:ext cx="12751237" cy="429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endParaRPr lang="en-US" sz="2100" dirty="0"/>
          </a:p>
        </p:txBody>
      </p:sp>
      <p:sp>
        <p:nvSpPr>
          <p:cNvPr id="21" name="Text 19"/>
          <p:cNvSpPr/>
          <p:nvPr/>
        </p:nvSpPr>
        <p:spPr>
          <a:xfrm>
            <a:off x="939522" y="11183193"/>
            <a:ext cx="12751237" cy="429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endParaRPr lang="en-US" sz="2100" dirty="0"/>
          </a:p>
        </p:txBody>
      </p:sp>
      <p:sp>
        <p:nvSpPr>
          <p:cNvPr id="22" name="Text 20"/>
          <p:cNvSpPr/>
          <p:nvPr/>
        </p:nvSpPr>
        <p:spPr>
          <a:xfrm>
            <a:off x="939522" y="11914714"/>
            <a:ext cx="12751237" cy="429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Důvody pro uzavření mateřské školy</a:t>
            </a:r>
            <a:endParaRPr lang="en-US" sz="2100" dirty="0"/>
          </a:p>
        </p:txBody>
      </p:sp>
      <p:sp>
        <p:nvSpPr>
          <p:cNvPr id="23" name="Text 21"/>
          <p:cNvSpPr/>
          <p:nvPr/>
        </p:nvSpPr>
        <p:spPr>
          <a:xfrm>
            <a:off x="939522" y="12646234"/>
            <a:ext cx="12751237" cy="429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-Respektujeme důležitost rodinných oslav a tradic během vánočních svátků</a:t>
            </a:r>
            <a:endParaRPr lang="en-US" sz="2100" dirty="0"/>
          </a:p>
        </p:txBody>
      </p:sp>
      <p:sp>
        <p:nvSpPr>
          <p:cNvPr id="24" name="Text 22"/>
          <p:cNvSpPr/>
          <p:nvPr/>
        </p:nvSpPr>
        <p:spPr>
          <a:xfrm>
            <a:off x="939522" y="13377755"/>
            <a:ext cx="12751237" cy="429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-Poskytujeme zasloužený odpočinek našim zaměstnancům po náročném pololetí </a:t>
            </a:r>
            <a:endParaRPr lang="en-US" sz="2100" dirty="0"/>
          </a:p>
        </p:txBody>
      </p:sp>
      <p:sp>
        <p:nvSpPr>
          <p:cNvPr id="25" name="Text 23"/>
          <p:cNvSpPr/>
          <p:nvPr/>
        </p:nvSpPr>
        <p:spPr>
          <a:xfrm>
            <a:off x="939522" y="14109276"/>
            <a:ext cx="12751237" cy="429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-Využíváme příležitost k případným opravám v prostorách školy</a:t>
            </a:r>
            <a:endParaRPr lang="en-US" sz="2100" dirty="0"/>
          </a:p>
        </p:txBody>
      </p:sp>
      <p:sp>
        <p:nvSpPr>
          <p:cNvPr id="26" name="Text 24"/>
          <p:cNvSpPr/>
          <p:nvPr/>
        </p:nvSpPr>
        <p:spPr>
          <a:xfrm>
            <a:off x="939522" y="14840796"/>
            <a:ext cx="12751237" cy="429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-Budeme se připravovat na aktivity pro nadcházející rok</a:t>
            </a:r>
            <a:endParaRPr lang="en-US" sz="2100" dirty="0"/>
          </a:p>
        </p:txBody>
      </p:sp>
      <p:sp>
        <p:nvSpPr>
          <p:cNvPr id="27" name="Text 25"/>
          <p:cNvSpPr/>
          <p:nvPr/>
        </p:nvSpPr>
        <p:spPr>
          <a:xfrm>
            <a:off x="939522" y="15572317"/>
            <a:ext cx="12751237" cy="429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-Myslíme na efektivitu provozu školy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9522" y="738188"/>
            <a:ext cx="12751237" cy="1677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600"/>
              </a:lnSpc>
              <a:buNone/>
            </a:pPr>
            <a:r>
              <a:rPr lang="en-US" sz="52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Doporučení pro rodiče během uzavření školy</a:t>
            </a:r>
            <a:endParaRPr lang="en-US" sz="5250" dirty="0"/>
          </a:p>
        </p:txBody>
      </p:sp>
      <p:sp>
        <p:nvSpPr>
          <p:cNvPr id="3" name="Shape 1"/>
          <p:cNvSpPr/>
          <p:nvPr/>
        </p:nvSpPr>
        <p:spPr>
          <a:xfrm>
            <a:off x="939522" y="3254814"/>
            <a:ext cx="469702" cy="469702"/>
          </a:xfrm>
          <a:prstGeom prst="roundRect">
            <a:avLst>
              <a:gd name="adj" fmla="val 51437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4" name="Text 2"/>
          <p:cNvSpPr/>
          <p:nvPr/>
        </p:nvSpPr>
        <p:spPr>
          <a:xfrm>
            <a:off x="1677591" y="3254814"/>
            <a:ext cx="3569375" cy="419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00"/>
              </a:lnSpc>
              <a:buNone/>
            </a:pPr>
            <a:r>
              <a:rPr lang="en-US" sz="2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Plánování péče o děti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677591" y="3835126"/>
            <a:ext cx="5503426" cy="17183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Doporučujeme rodičům, aby si s předstihem zajistili alternativní péči o své děti během období uzavření mateřské školy. </a:t>
            </a:r>
            <a:endParaRPr lang="en-US" sz="2100" dirty="0"/>
          </a:p>
        </p:txBody>
      </p:sp>
      <p:sp>
        <p:nvSpPr>
          <p:cNvPr id="6" name="Shape 4"/>
          <p:cNvSpPr/>
          <p:nvPr/>
        </p:nvSpPr>
        <p:spPr>
          <a:xfrm>
            <a:off x="7449383" y="3254814"/>
            <a:ext cx="469702" cy="469702"/>
          </a:xfrm>
          <a:prstGeom prst="roundRect">
            <a:avLst>
              <a:gd name="adj" fmla="val 51437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7" name="Text 5"/>
          <p:cNvSpPr/>
          <p:nvPr/>
        </p:nvSpPr>
        <p:spPr>
          <a:xfrm>
            <a:off x="8187452" y="3254814"/>
            <a:ext cx="3355538" cy="419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00"/>
              </a:lnSpc>
              <a:buNone/>
            </a:pPr>
            <a:r>
              <a:rPr lang="en-US" sz="2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Udržování rutiny</a:t>
            </a:r>
            <a:endParaRPr lang="en-US" sz="2600" dirty="0"/>
          </a:p>
        </p:txBody>
      </p:sp>
      <p:sp>
        <p:nvSpPr>
          <p:cNvPr id="8" name="Text 6"/>
          <p:cNvSpPr/>
          <p:nvPr/>
        </p:nvSpPr>
        <p:spPr>
          <a:xfrm>
            <a:off x="8187452" y="3835126"/>
            <a:ext cx="5503426" cy="2147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 během volna je důležité udržovat pro děti určitou rutinu. Snažte se zachovat pravidelný čas pro jídlo, spánek a aktivní činnosti, aby přechod zpět do školního režimu byl co nejhladší.</a:t>
            </a:r>
            <a:endParaRPr lang="en-US" sz="2100" dirty="0"/>
          </a:p>
        </p:txBody>
      </p:sp>
      <p:sp>
        <p:nvSpPr>
          <p:cNvPr id="9" name="Shape 7"/>
          <p:cNvSpPr/>
          <p:nvPr/>
        </p:nvSpPr>
        <p:spPr>
          <a:xfrm>
            <a:off x="939522" y="6553325"/>
            <a:ext cx="469702" cy="469702"/>
          </a:xfrm>
          <a:prstGeom prst="roundRect">
            <a:avLst>
              <a:gd name="adj" fmla="val 51437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0" name="Text 8"/>
          <p:cNvSpPr/>
          <p:nvPr/>
        </p:nvSpPr>
        <p:spPr>
          <a:xfrm>
            <a:off x="1677591" y="6553325"/>
            <a:ext cx="4222671" cy="419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00"/>
              </a:lnSpc>
              <a:buNone/>
            </a:pPr>
            <a:r>
              <a:rPr lang="en-US" sz="2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Vzdělávací aktivity doma</a:t>
            </a:r>
            <a:endParaRPr lang="en-US" sz="2600" dirty="0"/>
          </a:p>
        </p:txBody>
      </p:sp>
      <p:sp>
        <p:nvSpPr>
          <p:cNvPr id="11" name="Text 9"/>
          <p:cNvSpPr/>
          <p:nvPr/>
        </p:nvSpPr>
        <p:spPr>
          <a:xfrm>
            <a:off x="1677591" y="7133636"/>
            <a:ext cx="5503426" cy="2147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Využijte čas doma k zapojení dětí do vzdělávacích aktivit. Můžete společně číst knihy, kreslit, hrát vzdělávací hry nebo provádět jednoduché vědecké experimenty.</a:t>
            </a:r>
            <a:endParaRPr lang="en-US" sz="2100" dirty="0"/>
          </a:p>
        </p:txBody>
      </p:sp>
      <p:sp>
        <p:nvSpPr>
          <p:cNvPr id="12" name="Shape 10"/>
          <p:cNvSpPr/>
          <p:nvPr/>
        </p:nvSpPr>
        <p:spPr>
          <a:xfrm>
            <a:off x="7449383" y="6553325"/>
            <a:ext cx="469702" cy="469702"/>
          </a:xfrm>
          <a:prstGeom prst="roundRect">
            <a:avLst>
              <a:gd name="adj" fmla="val 51437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3" name="Text 11"/>
          <p:cNvSpPr/>
          <p:nvPr/>
        </p:nvSpPr>
        <p:spPr>
          <a:xfrm>
            <a:off x="8187452" y="6553325"/>
            <a:ext cx="3355538" cy="419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00"/>
              </a:lnSpc>
              <a:buNone/>
            </a:pPr>
            <a:r>
              <a:rPr lang="en-US" sz="2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Fyzická aktivita</a:t>
            </a:r>
            <a:endParaRPr lang="en-US" sz="2600" dirty="0"/>
          </a:p>
        </p:txBody>
      </p:sp>
      <p:sp>
        <p:nvSpPr>
          <p:cNvPr id="14" name="Text 12"/>
          <p:cNvSpPr/>
          <p:nvPr/>
        </p:nvSpPr>
        <p:spPr>
          <a:xfrm>
            <a:off x="8187452" y="7133636"/>
            <a:ext cx="5503426" cy="2577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Nezapomínejte na důležitost pohybu. Pokud to počasí dovolí, trávte čas venku na procházkách nebo na dětských hřištích. V případě špatného počasí můžete doma organizovat taneční párty nebo jednoduché cvičení.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9522" y="738188"/>
            <a:ext cx="8348424" cy="838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600"/>
              </a:lnSpc>
              <a:buNone/>
            </a:pPr>
            <a:r>
              <a:rPr lang="en-US" sz="52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Vánoční aktivity pro děti</a:t>
            </a:r>
            <a:endParaRPr lang="en-US" sz="5250" dirty="0"/>
          </a:p>
        </p:txBody>
      </p:sp>
      <p:sp>
        <p:nvSpPr>
          <p:cNvPr id="3" name="Text 1"/>
          <p:cNvSpPr/>
          <p:nvPr/>
        </p:nvSpPr>
        <p:spPr>
          <a:xfrm>
            <a:off x="939522" y="2113957"/>
            <a:ext cx="12751237" cy="12887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Období vánočních prázdnin je ideální příležitostí pro zapojení dětí do různých kreativních a zábavných aktivit souvisejících s vánočními svátky. Tyto aktivity nejen pomohou udržet děti zaměstnané, ale také podpoří jejich kreativitu a jemnou motoriku.</a:t>
            </a:r>
            <a:endParaRPr lang="en-US" sz="21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22" y="3704633"/>
            <a:ext cx="671036" cy="67103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39522" y="4644037"/>
            <a:ext cx="2885718" cy="8386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Zdobení stromečku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939522" y="5643686"/>
            <a:ext cx="2885718" cy="30070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Zapojte děti do zdobení vánočního stromečku. Mohou vyrobit vlastní ozdoby z papíru, šišek nebo recyklovaných materiálů.</a:t>
            </a:r>
            <a:endParaRPr lang="en-US" sz="21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9" y="3704633"/>
            <a:ext cx="671036" cy="67103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227909" y="4644037"/>
            <a:ext cx="2885837" cy="419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Pečení cukroví</a:t>
            </a:r>
            <a:endParaRPr lang="en-US" sz="2600" dirty="0"/>
          </a:p>
        </p:txBody>
      </p:sp>
      <p:sp>
        <p:nvSpPr>
          <p:cNvPr id="9" name="Text 5"/>
          <p:cNvSpPr/>
          <p:nvPr/>
        </p:nvSpPr>
        <p:spPr>
          <a:xfrm>
            <a:off x="4227909" y="5224348"/>
            <a:ext cx="2885837" cy="3436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Pečení a zdobení vánočního cukroví je skvělá aktivita pro celou rodinu. Děti se mohou naučit jednoduché recepty a užít si kreativní zdobení.</a:t>
            </a:r>
            <a:endParaRPr lang="en-US" sz="21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6416" y="3704633"/>
            <a:ext cx="671036" cy="671037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516416" y="4644037"/>
            <a:ext cx="2885837" cy="8386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Psaní dopisu Ježíškovi</a:t>
            </a:r>
            <a:endParaRPr lang="en-US" sz="2600" dirty="0"/>
          </a:p>
        </p:txBody>
      </p:sp>
      <p:sp>
        <p:nvSpPr>
          <p:cNvPr id="12" name="Text 7"/>
          <p:cNvSpPr/>
          <p:nvPr/>
        </p:nvSpPr>
        <p:spPr>
          <a:xfrm>
            <a:off x="7516416" y="5643686"/>
            <a:ext cx="2885837" cy="2147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Povzbuďte děti k nakreslení dopisu Ježíškovi. Je to skvělý způsob, jak procvičit vyjádření svých přání.</a:t>
            </a:r>
            <a:endParaRPr lang="en-US" sz="21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922" y="3704633"/>
            <a:ext cx="671036" cy="671037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804922" y="4644037"/>
            <a:ext cx="2885837" cy="419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Zpívání koled</a:t>
            </a:r>
            <a:endParaRPr lang="en-US" sz="2600" dirty="0"/>
          </a:p>
        </p:txBody>
      </p:sp>
      <p:sp>
        <p:nvSpPr>
          <p:cNvPr id="15" name="Text 9"/>
          <p:cNvSpPr/>
          <p:nvPr/>
        </p:nvSpPr>
        <p:spPr>
          <a:xfrm>
            <a:off x="10804922" y="5224348"/>
            <a:ext cx="2885837" cy="2147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Naučte děti tradiční vánoční koledy. Zpívání podporuje jazykový rozvoj a hudební cítění.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9522" y="738188"/>
            <a:ext cx="12731591" cy="838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600"/>
              </a:lnSpc>
              <a:buNone/>
            </a:pPr>
            <a:r>
              <a:rPr lang="en-US" sz="52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Příprava na návrat do mateřské školy</a:t>
            </a:r>
            <a:endParaRPr lang="en-US" sz="5250" dirty="0"/>
          </a:p>
        </p:txBody>
      </p:sp>
      <p:sp>
        <p:nvSpPr>
          <p:cNvPr id="3" name="Text 1"/>
          <p:cNvSpPr/>
          <p:nvPr/>
        </p:nvSpPr>
        <p:spPr>
          <a:xfrm>
            <a:off x="939522" y="2113957"/>
            <a:ext cx="12751237" cy="12887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Ačkoliv jsou vánoční prázdniny časem odpočinku a rodinných aktivit, je důležité myslet i na hladký návrat dětí do mateřské školy po Novém roce. Zde jsou některá doporučení, jak děti připravit na opětovný nástup do školky:</a:t>
            </a:r>
            <a:endParaRPr lang="en-US" sz="2100" dirty="0"/>
          </a:p>
        </p:txBody>
      </p:sp>
      <p:sp>
        <p:nvSpPr>
          <p:cNvPr id="4" name="Text 2"/>
          <p:cNvSpPr/>
          <p:nvPr/>
        </p:nvSpPr>
        <p:spPr>
          <a:xfrm>
            <a:off x="939522" y="3973000"/>
            <a:ext cx="3813334" cy="8386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00"/>
              </a:lnSpc>
              <a:buNone/>
            </a:pPr>
            <a:r>
              <a:rPr lang="en-US" sz="26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Postupné upravování režimu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939522" y="5080044"/>
            <a:ext cx="3813334" cy="38662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Několik dní před koncem prázdnin začněte postupně upravovat režim spánku a vstávání dětí tak, aby odpovídal běžnému školkovému rozvrhu. To pomůže předejít obtížím s ranním vstáváním po návratu do školky.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5415320" y="3973000"/>
            <a:ext cx="3355538" cy="419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00"/>
              </a:lnSpc>
              <a:buNone/>
            </a:pPr>
            <a:r>
              <a:rPr lang="en-US" sz="26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Povídání o školce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5415320" y="4660706"/>
            <a:ext cx="3813334" cy="3436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Mluvte s dětmi pozitivně o návratu do školky. Připomeňte jim jejich oblíbené aktivity, kamarády a učitele. Můžete si prohlížet fotografie z předchozích školkových akcí nebo číst knihy o školce.</a:t>
            </a:r>
            <a:endParaRPr lang="en-US" sz="2100" dirty="0"/>
          </a:p>
        </p:txBody>
      </p:sp>
      <p:sp>
        <p:nvSpPr>
          <p:cNvPr id="8" name="Text 6"/>
          <p:cNvSpPr/>
          <p:nvPr/>
        </p:nvSpPr>
        <p:spPr>
          <a:xfrm>
            <a:off x="9891117" y="3973000"/>
            <a:ext cx="3813334" cy="8386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00"/>
              </a:lnSpc>
              <a:buNone/>
            </a:pPr>
            <a:r>
              <a:rPr lang="en-US" sz="26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Příprava věcí do školky</a:t>
            </a:r>
            <a:endParaRPr lang="en-US" sz="2600" dirty="0"/>
          </a:p>
        </p:txBody>
      </p:sp>
      <p:sp>
        <p:nvSpPr>
          <p:cNvPr id="9" name="Text 7"/>
          <p:cNvSpPr/>
          <p:nvPr/>
        </p:nvSpPr>
        <p:spPr>
          <a:xfrm>
            <a:off x="9891117" y="5080044"/>
            <a:ext cx="3813334" cy="3436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Zapojte děti do přípravy věcí do školky. Společně zkontrolujte a připravte oblečení, přezůvky a další potřebné věci. To pomůže dětem mentálně se naladit na návrat do školního prostředí.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9522" y="738188"/>
            <a:ext cx="11567636" cy="838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600"/>
              </a:lnSpc>
              <a:buNone/>
            </a:pPr>
            <a:r>
              <a:rPr lang="en-US" sz="52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Bezpečnost a zdraví během svátků</a:t>
            </a:r>
            <a:endParaRPr lang="en-US" sz="5250" dirty="0"/>
          </a:p>
        </p:txBody>
      </p:sp>
      <p:sp>
        <p:nvSpPr>
          <p:cNvPr id="3" name="Text 1"/>
          <p:cNvSpPr/>
          <p:nvPr/>
        </p:nvSpPr>
        <p:spPr>
          <a:xfrm>
            <a:off x="939522" y="2113957"/>
            <a:ext cx="12751237" cy="8591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Vánoční období je časem radosti a oslav, ale je také důležité dbát na bezpečnost a zdraví dětí. Zde jsou některé klíčové body, na které by rodiče měli pamatovat:</a:t>
            </a:r>
            <a:endParaRPr lang="en-US" sz="2100" dirty="0"/>
          </a:p>
        </p:txBody>
      </p:sp>
      <p:sp>
        <p:nvSpPr>
          <p:cNvPr id="4" name="Shape 2"/>
          <p:cNvSpPr/>
          <p:nvPr/>
        </p:nvSpPr>
        <p:spPr>
          <a:xfrm>
            <a:off x="939522" y="3275055"/>
            <a:ext cx="6241494" cy="2835357"/>
          </a:xfrm>
          <a:prstGeom prst="roundRect">
            <a:avLst>
              <a:gd name="adj" fmla="val 8521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5" name="Text 3"/>
          <p:cNvSpPr/>
          <p:nvPr/>
        </p:nvSpPr>
        <p:spPr>
          <a:xfrm>
            <a:off x="1207889" y="3543422"/>
            <a:ext cx="3492579" cy="419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00"/>
              </a:lnSpc>
              <a:buNone/>
            </a:pPr>
            <a:r>
              <a:rPr lang="en-US" sz="2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Prevence nachlazení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1207889" y="4123733"/>
            <a:ext cx="5704761" cy="17183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Dbejte na to, aby děti byly dostatečně teple oblečené při pobytu venku. Podporujte pravidelné mytí rukou a dostatečný příjem tekutin pro posílení imunity.</a:t>
            </a:r>
            <a:endParaRPr lang="en-US" sz="2100" dirty="0"/>
          </a:p>
        </p:txBody>
      </p:sp>
      <p:sp>
        <p:nvSpPr>
          <p:cNvPr id="7" name="Shape 5"/>
          <p:cNvSpPr/>
          <p:nvPr/>
        </p:nvSpPr>
        <p:spPr>
          <a:xfrm>
            <a:off x="7449383" y="3275055"/>
            <a:ext cx="6241494" cy="2835357"/>
          </a:xfrm>
          <a:prstGeom prst="roundRect">
            <a:avLst>
              <a:gd name="adj" fmla="val 8521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8" name="Text 6"/>
          <p:cNvSpPr/>
          <p:nvPr/>
        </p:nvSpPr>
        <p:spPr>
          <a:xfrm>
            <a:off x="7717750" y="3543422"/>
            <a:ext cx="3355538" cy="419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00"/>
              </a:lnSpc>
              <a:buNone/>
            </a:pPr>
            <a:r>
              <a:rPr lang="en-US" sz="2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Bezpečnost doma</a:t>
            </a:r>
            <a:endParaRPr lang="en-US" sz="2600" dirty="0"/>
          </a:p>
        </p:txBody>
      </p:sp>
      <p:sp>
        <p:nvSpPr>
          <p:cNvPr id="9" name="Text 7"/>
          <p:cNvSpPr/>
          <p:nvPr/>
        </p:nvSpPr>
        <p:spPr>
          <a:xfrm>
            <a:off x="7717750" y="4123733"/>
            <a:ext cx="5704761" cy="17183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Zajistěte, aby vánoční dekorace a světýlka byly bezpečně umístěny mimo dosah malých dětí. Dávejte pozor na malé části, které by mohly představovat riziko udušení.</a:t>
            </a:r>
            <a:endParaRPr lang="en-US" sz="2100" dirty="0"/>
          </a:p>
        </p:txBody>
      </p:sp>
      <p:sp>
        <p:nvSpPr>
          <p:cNvPr id="10" name="Shape 8"/>
          <p:cNvSpPr/>
          <p:nvPr/>
        </p:nvSpPr>
        <p:spPr>
          <a:xfrm>
            <a:off x="939522" y="6378779"/>
            <a:ext cx="6241494" cy="2835357"/>
          </a:xfrm>
          <a:prstGeom prst="roundRect">
            <a:avLst>
              <a:gd name="adj" fmla="val 8521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1" name="Text 9"/>
          <p:cNvSpPr/>
          <p:nvPr/>
        </p:nvSpPr>
        <p:spPr>
          <a:xfrm>
            <a:off x="1207889" y="6647146"/>
            <a:ext cx="3355538" cy="419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00"/>
              </a:lnSpc>
              <a:buNone/>
            </a:pPr>
            <a:r>
              <a:rPr lang="en-US" sz="2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Zdravá strava</a:t>
            </a:r>
            <a:endParaRPr lang="en-US" sz="2600" dirty="0"/>
          </a:p>
        </p:txBody>
      </p:sp>
      <p:sp>
        <p:nvSpPr>
          <p:cNvPr id="12" name="Text 10"/>
          <p:cNvSpPr/>
          <p:nvPr/>
        </p:nvSpPr>
        <p:spPr>
          <a:xfrm>
            <a:off x="1207889" y="7227457"/>
            <a:ext cx="5704761" cy="17183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 přes vánoční dobroty se snažte udržovat vyváženou stravu. Zahrňte do jídelníčku dostatek ovoce a zeleniny pro podporu imunitního systému dětí.</a:t>
            </a:r>
            <a:endParaRPr lang="en-US" sz="2100" dirty="0"/>
          </a:p>
        </p:txBody>
      </p:sp>
      <p:sp>
        <p:nvSpPr>
          <p:cNvPr id="13" name="Shape 11"/>
          <p:cNvSpPr/>
          <p:nvPr/>
        </p:nvSpPr>
        <p:spPr>
          <a:xfrm>
            <a:off x="7449383" y="6378779"/>
            <a:ext cx="6241494" cy="2835357"/>
          </a:xfrm>
          <a:prstGeom prst="roundRect">
            <a:avLst>
              <a:gd name="adj" fmla="val 8521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4" name="Text 12"/>
          <p:cNvSpPr/>
          <p:nvPr/>
        </p:nvSpPr>
        <p:spPr>
          <a:xfrm>
            <a:off x="7717750" y="6647146"/>
            <a:ext cx="3355538" cy="419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00"/>
              </a:lnSpc>
              <a:buNone/>
            </a:pPr>
            <a:r>
              <a:rPr lang="en-US" sz="2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Aktivní odpočinek</a:t>
            </a:r>
            <a:endParaRPr lang="en-US" sz="2600" dirty="0"/>
          </a:p>
        </p:txBody>
      </p:sp>
      <p:sp>
        <p:nvSpPr>
          <p:cNvPr id="15" name="Text 13"/>
          <p:cNvSpPr/>
          <p:nvPr/>
        </p:nvSpPr>
        <p:spPr>
          <a:xfrm>
            <a:off x="7717750" y="7227457"/>
            <a:ext cx="5704761" cy="17183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Podporujte aktivní trávení volného času. Krátké procházky na čerstvém vzduchu nebo lehké cvičení pomohou udržet děti fit a v dobré náladě.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881" y="0"/>
            <a:ext cx="5486281" cy="2068069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39522" y="738188"/>
            <a:ext cx="7264837" cy="1677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600"/>
              </a:lnSpc>
              <a:buNone/>
            </a:pPr>
            <a:r>
              <a:rPr lang="en-US" sz="52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Vánoční přání od vedení školy</a:t>
            </a:r>
            <a:endParaRPr lang="en-US" sz="5250" dirty="0"/>
          </a:p>
        </p:txBody>
      </p:sp>
      <p:sp>
        <p:nvSpPr>
          <p:cNvPr id="4" name="Text 1"/>
          <p:cNvSpPr/>
          <p:nvPr/>
        </p:nvSpPr>
        <p:spPr>
          <a:xfrm>
            <a:off x="1342192" y="3120631"/>
            <a:ext cx="6862167" cy="429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Přejeme přívětivé prožití vánočního času</a:t>
            </a:r>
            <a:endParaRPr lang="en-US" sz="2100" dirty="0"/>
          </a:p>
        </p:txBody>
      </p:sp>
      <p:sp>
        <p:nvSpPr>
          <p:cNvPr id="5" name="Shape 2"/>
          <p:cNvSpPr/>
          <p:nvPr/>
        </p:nvSpPr>
        <p:spPr>
          <a:xfrm>
            <a:off x="939522" y="2818688"/>
            <a:ext cx="30480" cy="1033463"/>
          </a:xfrm>
          <a:prstGeom prst="rect">
            <a:avLst/>
          </a:prstGeom>
          <a:solidFill>
            <a:srgbClr val="438951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6" name="Text 3"/>
          <p:cNvSpPr/>
          <p:nvPr/>
        </p:nvSpPr>
        <p:spPr>
          <a:xfrm>
            <a:off x="939522" y="4154094"/>
            <a:ext cx="7264837" cy="2147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Toto srdečné přání od vedení Mateřské školy Kamarád vyjadřuje upřímnou touhu, aby všechny rodiny prožily vánoční svátky v klidu, radosti a rodinné pohodě. Slovo "přívětivé" naznačuje naději na příjemné a harmonické prožití tohoto zvláštního období roku.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939522" y="6603926"/>
            <a:ext cx="7264837" cy="2577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Vedení školy si uvědomuje, že vánoční čas může být pro některé rodiny náročný, ať už z hlediska organizace, financí nebo emocí. Proto tímto přáním vyjadřuje podporu a empatii vůči všem rodinám, doufajíc, že naleznou během svátků momenty klidu, radosti a vzájemné blízkosti.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939522" y="9483336"/>
            <a:ext cx="7264837" cy="17183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Zároveň toto přání slouží jako připomínka hodnot, které škola zastává - vytváření přátelského a podporujícího prostředí nejen v rámci školky, ale i v širší komunitě rodin, které jsou s ní spojeny.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9522" y="738188"/>
            <a:ext cx="12751237" cy="1677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600"/>
              </a:lnSpc>
              <a:buNone/>
            </a:pPr>
            <a:r>
              <a:rPr lang="en-US" sz="52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Kontaktní informace a závěrečná ustanovení</a:t>
            </a:r>
            <a:endParaRPr lang="en-US" sz="5250" dirty="0"/>
          </a:p>
        </p:txBody>
      </p:sp>
      <p:sp>
        <p:nvSpPr>
          <p:cNvPr id="3" name="Text 1"/>
          <p:cNvSpPr/>
          <p:nvPr/>
        </p:nvSpPr>
        <p:spPr>
          <a:xfrm>
            <a:off x="939522" y="2952872"/>
            <a:ext cx="12751237" cy="429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 úplnost a jasnost </a:t>
            </a:r>
            <a:r>
              <a:rPr lang="en-US" sz="210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komunikace</a:t>
            </a: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1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10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uv</a:t>
            </a:r>
            <a:r>
              <a:rPr lang="cs-CZ" sz="210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ádíme</a:t>
            </a:r>
            <a:r>
              <a:rPr lang="en-US" sz="21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kontaktní informace a závěrečná ustanovení:</a:t>
            </a:r>
            <a:endParaRPr lang="en-US" sz="2100" dirty="0"/>
          </a:p>
        </p:txBody>
      </p:sp>
      <p:sp>
        <p:nvSpPr>
          <p:cNvPr id="4" name="Shape 2"/>
          <p:cNvSpPr/>
          <p:nvPr/>
        </p:nvSpPr>
        <p:spPr>
          <a:xfrm>
            <a:off x="939522" y="3684392"/>
            <a:ext cx="12751237" cy="3864296"/>
          </a:xfrm>
          <a:prstGeom prst="roundRect">
            <a:avLst>
              <a:gd name="adj" fmla="val 6252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5" name="Shape 3"/>
          <p:cNvSpPr/>
          <p:nvPr/>
        </p:nvSpPr>
        <p:spPr>
          <a:xfrm>
            <a:off x="954762" y="3699632"/>
            <a:ext cx="12720757" cy="76676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6" name="Text 4"/>
          <p:cNvSpPr/>
          <p:nvPr/>
        </p:nvSpPr>
        <p:spPr>
          <a:xfrm>
            <a:off x="1223248" y="3868225"/>
            <a:ext cx="5819775" cy="429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Název zařízení: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7587377" y="3868225"/>
            <a:ext cx="5819775" cy="429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Mateřská škola Kamarád</a:t>
            </a:r>
            <a:endParaRPr lang="en-US" sz="2100" dirty="0"/>
          </a:p>
        </p:txBody>
      </p:sp>
      <p:sp>
        <p:nvSpPr>
          <p:cNvPr id="8" name="Shape 6"/>
          <p:cNvSpPr/>
          <p:nvPr/>
        </p:nvSpPr>
        <p:spPr>
          <a:xfrm>
            <a:off x="954762" y="4466395"/>
            <a:ext cx="12720757" cy="76676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9" name="Text 7"/>
          <p:cNvSpPr/>
          <p:nvPr/>
        </p:nvSpPr>
        <p:spPr>
          <a:xfrm>
            <a:off x="1223248" y="4634988"/>
            <a:ext cx="5819775" cy="429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Pracoviště:</a:t>
            </a:r>
            <a:endParaRPr lang="en-US" sz="2100" dirty="0"/>
          </a:p>
        </p:txBody>
      </p:sp>
      <p:sp>
        <p:nvSpPr>
          <p:cNvPr id="10" name="Text 8"/>
          <p:cNvSpPr/>
          <p:nvPr/>
        </p:nvSpPr>
        <p:spPr>
          <a:xfrm>
            <a:off x="7587377" y="4634988"/>
            <a:ext cx="5819775" cy="429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Veverkova a Hrubínova</a:t>
            </a:r>
            <a:endParaRPr lang="en-US" sz="2100" dirty="0"/>
          </a:p>
        </p:txBody>
      </p:sp>
      <p:sp>
        <p:nvSpPr>
          <p:cNvPr id="11" name="Shape 9"/>
          <p:cNvSpPr/>
          <p:nvPr/>
        </p:nvSpPr>
        <p:spPr>
          <a:xfrm>
            <a:off x="954762" y="5233159"/>
            <a:ext cx="12720757" cy="76676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2" name="Text 10"/>
          <p:cNvSpPr/>
          <p:nvPr/>
        </p:nvSpPr>
        <p:spPr>
          <a:xfrm>
            <a:off x="1223248" y="5401751"/>
            <a:ext cx="5819775" cy="429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Období uzavření:</a:t>
            </a:r>
            <a:endParaRPr lang="en-US" sz="2100" dirty="0"/>
          </a:p>
        </p:txBody>
      </p:sp>
      <p:sp>
        <p:nvSpPr>
          <p:cNvPr id="13" name="Text 11"/>
          <p:cNvSpPr/>
          <p:nvPr/>
        </p:nvSpPr>
        <p:spPr>
          <a:xfrm>
            <a:off x="7587377" y="5401751"/>
            <a:ext cx="5819775" cy="429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23. 12. - 31. 12. 2024</a:t>
            </a:r>
            <a:endParaRPr lang="en-US" sz="2100" dirty="0"/>
          </a:p>
        </p:txBody>
      </p:sp>
      <p:sp>
        <p:nvSpPr>
          <p:cNvPr id="14" name="Shape 12"/>
          <p:cNvSpPr/>
          <p:nvPr/>
        </p:nvSpPr>
        <p:spPr>
          <a:xfrm>
            <a:off x="954762" y="5999922"/>
            <a:ext cx="12720757" cy="76676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5" name="Text 13"/>
          <p:cNvSpPr/>
          <p:nvPr/>
        </p:nvSpPr>
        <p:spPr>
          <a:xfrm>
            <a:off x="1223248" y="6168514"/>
            <a:ext cx="5819775" cy="429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Předpokládané obnovení provozu:</a:t>
            </a:r>
            <a:endParaRPr lang="en-US" sz="2100" dirty="0"/>
          </a:p>
        </p:txBody>
      </p:sp>
      <p:sp>
        <p:nvSpPr>
          <p:cNvPr id="16" name="Text 14"/>
          <p:cNvSpPr/>
          <p:nvPr/>
        </p:nvSpPr>
        <p:spPr>
          <a:xfrm>
            <a:off x="7587377" y="6168514"/>
            <a:ext cx="5819775" cy="429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2. 1. 2025</a:t>
            </a:r>
            <a:endParaRPr lang="en-US" sz="2100" dirty="0"/>
          </a:p>
        </p:txBody>
      </p:sp>
      <p:sp>
        <p:nvSpPr>
          <p:cNvPr id="17" name="Shape 15"/>
          <p:cNvSpPr/>
          <p:nvPr/>
        </p:nvSpPr>
        <p:spPr>
          <a:xfrm>
            <a:off x="954762" y="6766685"/>
            <a:ext cx="12720757" cy="76676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8" name="Text 16"/>
          <p:cNvSpPr/>
          <p:nvPr/>
        </p:nvSpPr>
        <p:spPr>
          <a:xfrm>
            <a:off x="1223248" y="6935278"/>
            <a:ext cx="5819775" cy="429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Kontaktní osoba:</a:t>
            </a:r>
            <a:endParaRPr lang="en-US" sz="2100" dirty="0"/>
          </a:p>
        </p:txBody>
      </p:sp>
      <p:sp>
        <p:nvSpPr>
          <p:cNvPr id="19" name="Text 17"/>
          <p:cNvSpPr/>
          <p:nvPr/>
        </p:nvSpPr>
        <p:spPr>
          <a:xfrm>
            <a:off x="7587377" y="6935278"/>
            <a:ext cx="5819775" cy="429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Mgr. Bc. Marie Pražáková, DiS.</a:t>
            </a:r>
            <a:endParaRPr lang="en-US" sz="2100" dirty="0"/>
          </a:p>
        </p:txBody>
      </p:sp>
      <p:sp>
        <p:nvSpPr>
          <p:cNvPr id="20" name="Text 18"/>
          <p:cNvSpPr/>
          <p:nvPr/>
        </p:nvSpPr>
        <p:spPr>
          <a:xfrm>
            <a:off x="939522" y="7850631"/>
            <a:ext cx="12751237" cy="12887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Vedení školy si vyhrazuje právo na změny v uvedených termínech v případě nepředvídatelných okolností. O jakýchkoliv změnách budou rodiče neprodleně informováni prostřednictvím obvyklých komunikačních kanálů školy.</a:t>
            </a:r>
            <a:endParaRPr lang="en-US" sz="2100" dirty="0"/>
          </a:p>
        </p:txBody>
      </p:sp>
      <p:sp>
        <p:nvSpPr>
          <p:cNvPr id="21" name="Text 19"/>
          <p:cNvSpPr/>
          <p:nvPr/>
        </p:nvSpPr>
        <p:spPr>
          <a:xfrm>
            <a:off x="939522" y="9441307"/>
            <a:ext cx="12751237" cy="8591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 případě naléhavých dotazů nebo situací během období uzavření školy se rodiče mohou obrátit na ředitelku školy, jejíž číslo je uvedeno na webových stránkách školy.</a:t>
            </a:r>
            <a:endParaRPr lang="en-US" sz="2100" dirty="0"/>
          </a:p>
        </p:txBody>
      </p:sp>
      <p:sp>
        <p:nvSpPr>
          <p:cNvPr id="22" name="Text 20"/>
          <p:cNvSpPr/>
          <p:nvPr/>
        </p:nvSpPr>
        <p:spPr>
          <a:xfrm>
            <a:off x="939522" y="10602406"/>
            <a:ext cx="12751237" cy="8591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Děkujeme všem rodičům za pochopení a spolupráci. Těšíme se na opětovné setkání s dětmi v novém roce a přejeme všem krásné a klidné prožití vánočních svátků.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1045</Words>
  <Application>Microsoft Office PowerPoint</Application>
  <PresentationFormat>Vlastní</PresentationFormat>
  <Paragraphs>121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Fraunces Extra Bold</vt:lpstr>
      <vt:lpstr>Nobile</vt:lpstr>
      <vt:lpstr>Calibri</vt:lpstr>
      <vt:lpstr>Aptos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Svatava Poletová</cp:lastModifiedBy>
  <cp:revision>3</cp:revision>
  <dcterms:created xsi:type="dcterms:W3CDTF">2024-11-27T10:17:52Z</dcterms:created>
  <dcterms:modified xsi:type="dcterms:W3CDTF">2024-11-27T10:35:21Z</dcterms:modified>
</cp:coreProperties>
</file>